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300" r:id="rId4"/>
    <p:sldId id="305" r:id="rId5"/>
    <p:sldId id="306" r:id="rId6"/>
    <p:sldId id="307" r:id="rId7"/>
    <p:sldId id="259" r:id="rId8"/>
    <p:sldId id="260" r:id="rId9"/>
    <p:sldId id="262" r:id="rId10"/>
    <p:sldId id="303" r:id="rId11"/>
    <p:sldId id="304" r:id="rId12"/>
    <p:sldId id="287" r:id="rId13"/>
    <p:sldId id="322" r:id="rId14"/>
    <p:sldId id="274" r:id="rId15"/>
    <p:sldId id="324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286" r:id="rId25"/>
    <p:sldId id="290" r:id="rId26"/>
    <p:sldId id="318" r:id="rId27"/>
    <p:sldId id="291" r:id="rId28"/>
    <p:sldId id="292" r:id="rId29"/>
    <p:sldId id="319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3898" autoAdjust="0"/>
  </p:normalViewPr>
  <p:slideViewPr>
    <p:cSldViewPr>
      <p:cViewPr varScale="1">
        <p:scale>
          <a:sx n="68" d="100"/>
          <a:sy n="68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%20ysabel\Desktop\rafael\PCD%20Rafael%20corrigid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%20ysabel\Desktop\rafael\PCD%20Rafael%20corrigi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pt-BR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0.25108225108225551</c:v>
                </c:pt>
                <c:pt idx="1">
                  <c:v>0.51082251082251051</c:v>
                </c:pt>
                <c:pt idx="2">
                  <c:v>0.83982683982683981</c:v>
                </c:pt>
              </c:numCache>
            </c:numRef>
          </c:val>
        </c:ser>
        <c:overlap val="-25"/>
        <c:axId val="132657920"/>
        <c:axId val="132659456"/>
      </c:barChart>
      <c:catAx>
        <c:axId val="1326579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2659456"/>
        <c:crosses val="autoZero"/>
        <c:auto val="1"/>
        <c:lblAlgn val="ctr"/>
        <c:lblOffset val="100"/>
      </c:catAx>
      <c:valAx>
        <c:axId val="13265945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1326579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pt-BR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0.18367346938775511</c:v>
                </c:pt>
                <c:pt idx="1">
                  <c:v>0.55102040816326525</c:v>
                </c:pt>
                <c:pt idx="2">
                  <c:v>0.97959183673470418</c:v>
                </c:pt>
              </c:numCache>
            </c:numRef>
          </c:val>
        </c:ser>
        <c:overlap val="-25"/>
        <c:axId val="133250048"/>
        <c:axId val="133268608"/>
      </c:barChart>
      <c:catAx>
        <c:axId val="13325004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3268608"/>
        <c:crosses val="autoZero"/>
        <c:auto val="1"/>
        <c:lblAlgn val="ctr"/>
        <c:lblOffset val="100"/>
      </c:catAx>
      <c:valAx>
        <c:axId val="133268608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1332500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CB751-E234-4CA3-972A-99CC0DC262EF}" type="datetimeFigureOut">
              <a:rPr lang="es-ES" smtClean="0"/>
              <a:pPr/>
              <a:t>13/02/2016</a:t>
            </a:fld>
            <a:endParaRPr lang="es-E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5B5B2-5AF2-48C9-ACAB-B24D55203D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5B2-5AF2-48C9-ACAB-B24D55203D1E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TSB,uma auxiliar de serviços gerais, dois agentes de segurança e dois recepcionistas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5B2-5AF2-48C9-ACAB-B24D55203D1E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Educa</a:t>
            </a:r>
            <a:r>
              <a:rPr lang="pt-BR" dirty="0" smtClean="0"/>
              <a:t>cação em </a:t>
            </a:r>
            <a:r>
              <a:rPr lang="pt-BR" dirty="0" err="1" smtClean="0"/>
              <a:t>saude</a:t>
            </a:r>
            <a:r>
              <a:rPr lang="pt-BR" dirty="0" smtClean="0"/>
              <a:t> a hipertensos</a:t>
            </a:r>
            <a:r>
              <a:rPr lang="pt-BR" baseline="0" dirty="0" smtClean="0"/>
              <a:t> e diabéticos ,pratica de exercício físicos </a:t>
            </a:r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5B2-5AF2-48C9-ACAB-B24D55203D1E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CE61-F628-4758-8ED1-9F883BB12BDC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sus.fiocruz.br/upload/documentos/territorio_e_o_processo_2_livro_1.pdf" TargetMode="External"/><Relationship Id="rId2" Type="http://schemas.openxmlformats.org/officeDocument/2006/relationships/hyperlink" Target="http://www.ans.gov.br/images/stories/Materiais_para_pesquisa/Materiais_por_assunto/ProdEditorialANS_Manual_Tecnico_de_Promocao_da_saude_no_setor_de_SS.pdf%3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740161"/>
          </a:xfrm>
        </p:spPr>
        <p:txBody>
          <a:bodyPr>
            <a:noAutofit/>
          </a:bodyPr>
          <a:lstStyle/>
          <a:p>
            <a:r>
              <a:rPr lang="pt-BR" sz="1800" dirty="0" smtClean="0"/>
              <a:t>Universidade Aberta do SUS</a:t>
            </a:r>
            <a:br>
              <a:rPr lang="pt-BR" sz="1800" dirty="0" smtClean="0"/>
            </a:br>
            <a:r>
              <a:rPr lang="pt-BR" sz="1800" dirty="0" smtClean="0"/>
              <a:t>Universidade Federal de Pelotas</a:t>
            </a:r>
            <a:br>
              <a:rPr lang="pt-BR" sz="1800" dirty="0" smtClean="0"/>
            </a:br>
            <a:r>
              <a:rPr lang="pt-BR" sz="1800" dirty="0" smtClean="0"/>
              <a:t>Departamento de Medicina Social</a:t>
            </a:r>
            <a:br>
              <a:rPr lang="pt-BR" sz="1800" dirty="0" smtClean="0"/>
            </a:br>
            <a:r>
              <a:rPr lang="pt-BR" sz="1800" dirty="0" smtClean="0"/>
              <a:t>Curso de Especialização em Saúde da Família </a:t>
            </a:r>
            <a:br>
              <a:rPr lang="pt-BR" sz="1800" dirty="0" smtClean="0"/>
            </a:br>
            <a:r>
              <a:rPr lang="pt-BR" sz="1800" dirty="0" smtClean="0"/>
              <a:t>Modalidade à Distância</a:t>
            </a:r>
            <a:br>
              <a:rPr lang="pt-BR" sz="1800" dirty="0" smtClean="0"/>
            </a:br>
            <a:r>
              <a:rPr lang="pt-BR" sz="1800" dirty="0" smtClean="0"/>
              <a:t>Turma 05</a:t>
            </a:r>
            <a:endParaRPr lang="pt-BR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715436" cy="25003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pt-BR" sz="3600" dirty="0" smtClean="0"/>
              <a:t> </a:t>
            </a:r>
            <a:endParaRPr lang="es-ES" sz="3600" dirty="0" smtClean="0"/>
          </a:p>
          <a:p>
            <a:r>
              <a:rPr lang="pt-BR" sz="3600" b="1" dirty="0" smtClean="0"/>
              <a:t>Melhoria  da atenção aos usuários  com Hipertensão Arterial Sistêmica e/ou Diabetes </a:t>
            </a:r>
            <a:r>
              <a:rPr lang="pt-BR" sz="3600" b="1" dirty="0" err="1" smtClean="0"/>
              <a:t>Mellitus</a:t>
            </a:r>
            <a:r>
              <a:rPr lang="pt-BR" sz="3600" b="1" dirty="0" smtClean="0"/>
              <a:t> na UBS </a:t>
            </a:r>
            <a:r>
              <a:rPr lang="pt-BR" sz="3600" b="1" dirty="0" err="1" smtClean="0"/>
              <a:t>Dr</a:t>
            </a:r>
            <a:r>
              <a:rPr lang="pt-BR" sz="3600" b="1" dirty="0" smtClean="0"/>
              <a:t> Raymundo Expedito da Cruz,  Rio Grande/ RS</a:t>
            </a:r>
            <a:endParaRPr lang="es-ES" sz="3600" dirty="0" smtClean="0"/>
          </a:p>
          <a:p>
            <a:r>
              <a:rPr lang="pt-BR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4480" y="4929198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pt-BR" sz="24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Rafael correosa  Hernandez </a:t>
            </a:r>
          </a:p>
          <a:p>
            <a:pPr algn="ctr">
              <a:lnSpc>
                <a:spcPct val="150000"/>
              </a:lnSpc>
            </a:pPr>
            <a:r>
              <a:rPr lang="pt-BR" sz="24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Orientadora</a:t>
            </a:r>
            <a:r>
              <a:rPr lang="pt-B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 </a:t>
            </a:r>
            <a:r>
              <a:rPr lang="pt-BR" sz="2400" dirty="0" smtClean="0"/>
              <a:t>Simone Damásio Ramos</a:t>
            </a:r>
          </a:p>
          <a:p>
            <a:pPr algn="ctr">
              <a:lnSpc>
                <a:spcPct val="150000"/>
              </a:lnSpc>
            </a:pPr>
            <a:r>
              <a:rPr lang="pt-BR" sz="2400" b="1" u="sng" dirty="0" smtClean="0"/>
              <a:t>Co-orientadora: Stelita </a:t>
            </a:r>
            <a:r>
              <a:rPr lang="pt-BR" sz="2400" b="1" u="sng" dirty="0" err="1" smtClean="0"/>
              <a:t>Pachêco</a:t>
            </a:r>
            <a:r>
              <a:rPr lang="pt-BR" sz="2400" b="1" u="sng" dirty="0" smtClean="0"/>
              <a:t> </a:t>
            </a:r>
            <a:r>
              <a:rPr lang="pt-BR" sz="2400" b="1" u="sng" dirty="0" smtClean="0"/>
              <a:t>Dourado Neta</a:t>
            </a:r>
            <a:endParaRPr lang="pt-BR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lnSpc>
                <a:spcPct val="150000"/>
              </a:lnSpc>
            </a:pPr>
            <a:endParaRPr lang="pt-B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Capacitação da Equipe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Maria ysabel\Downloads\20151007_0858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Educação em Saúde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Maria ysabel\Downloads\IMG_20151119_144427555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Objetivos, Metas e </a:t>
            </a:r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85720" y="1071546"/>
            <a:ext cx="8258204" cy="5543575"/>
          </a:xfrm>
        </p:spPr>
        <p:txBody>
          <a:bodyPr>
            <a:normAutofit/>
          </a:bodyPr>
          <a:lstStyle/>
          <a:p>
            <a:pPr marL="274320" lvl="0" indent="-274320" algn="just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altLang="es-VE" sz="2000" b="1" dirty="0" smtClean="0">
                <a:latin typeface="Arial" pitchFamily="34" charset="0"/>
                <a:cs typeface="Arial" pitchFamily="34" charset="0"/>
              </a:rPr>
              <a:t>Objetivo 1. Ampliar a cobertura a hipertensos e/ou diabéticos.</a:t>
            </a:r>
          </a:p>
          <a:p>
            <a:pPr marL="274320" lvl="0" indent="-274320" algn="just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altLang="es-VE" sz="2000" b="1" i="1" dirty="0" smtClean="0">
                <a:latin typeface="Arial" pitchFamily="34" charset="0"/>
                <a:cs typeface="Arial" pitchFamily="34" charset="0"/>
              </a:rPr>
              <a:t>Meta 1.1: </a:t>
            </a:r>
            <a:r>
              <a:rPr lang="pt-BR" altLang="es-VE" sz="2000" dirty="0" smtClean="0">
                <a:latin typeface="Arial" pitchFamily="34" charset="0"/>
                <a:cs typeface="Arial" pitchFamily="34" charset="0"/>
              </a:rPr>
              <a:t>Cadastrar </a:t>
            </a:r>
            <a:r>
              <a:rPr lang="pt-BR" altLang="es-VE" sz="2000" dirty="0" smtClean="0">
                <a:latin typeface="Arial" pitchFamily="34" charset="0"/>
                <a:cs typeface="Arial" pitchFamily="34" charset="0"/>
              </a:rPr>
              <a:t>80% </a:t>
            </a:r>
            <a:r>
              <a:rPr lang="pt-BR" altLang="es-VE" sz="2000" dirty="0" smtClean="0">
                <a:latin typeface="Arial" pitchFamily="34" charset="0"/>
                <a:cs typeface="Arial" pitchFamily="34" charset="0"/>
              </a:rPr>
              <a:t>dos hipertensos da área de abrangência no Programa de Atenção à Hipertensão Arterial e à Diabetes Mellitus da unidade de saúde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algn="just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pt-BR" sz="1800" dirty="0" smtClean="0"/>
          </a:p>
          <a:p>
            <a:pPr marL="274320" lvl="0" indent="-274320" algn="just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pt-BR" sz="2000" dirty="0" smtClean="0"/>
          </a:p>
          <a:p>
            <a:pPr>
              <a:buNone/>
            </a:pPr>
            <a:endParaRPr lang="pt-BR" sz="2000" b="1" dirty="0" smtClean="0">
              <a:solidFill>
                <a:srgbClr val="C00000"/>
              </a:solidFill>
            </a:endParaRPr>
          </a:p>
          <a:p>
            <a:pPr lvl="0">
              <a:buNone/>
            </a:pPr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1285852" y="5715016"/>
            <a:ext cx="671517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b="1" dirty="0" smtClean="0"/>
              <a:t>Resultado:</a:t>
            </a:r>
          </a:p>
          <a:p>
            <a:r>
              <a:rPr lang="pt-BR" dirty="0" smtClean="0"/>
              <a:t>Mês 1- 58 (25,1 %)        Mês 2-118(51.1%)     Mês 3-  194(84 %)  </a:t>
            </a:r>
            <a:endParaRPr lang="pt-BR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2910" y="52863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Arial" pitchFamily="34" charset="0"/>
              </a:rPr>
              <a:t>F</a:t>
            </a:r>
            <a:r>
              <a:rPr kumimoji="0" lang="pt-BR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Arial" pitchFamily="34" charset="0"/>
              </a:rPr>
              <a:t>igura </a:t>
            </a:r>
            <a:r>
              <a:rPr kumimoji="0" lang="pt-BR" sz="1000" b="1" i="0" u="none" strike="noStrike" cap="none" normalizeH="0" baseline="0" dirty="0" smtClean="0" bmk="_Toc418337904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0"/>
                <a:cs typeface="Arial" pitchFamily="34" charset="0"/>
              </a:rPr>
              <a:t>5</a:t>
            </a:r>
            <a:r>
              <a:rPr kumimoji="0" lang="pt-BR" sz="1000" b="0" i="0" u="none" strike="noStrike" cap="none" normalizeH="0" baseline="0" dirty="0" smtClean="0" bmk="_Toc418337904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0"/>
                <a:cs typeface="Arial" pitchFamily="34" charset="0"/>
              </a:rPr>
              <a:t> </a:t>
            </a:r>
            <a:r>
              <a:rPr kumimoji="0" lang="pt-BR" sz="1000" b="0" i="0" u="none" strike="noStrike" cap="none" normalizeH="0" baseline="0" dirty="0" smtClean="0" bmk="_Toc4183379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Arial" pitchFamily="34" charset="0"/>
              </a:rPr>
              <a:t> </a:t>
            </a:r>
            <a:r>
              <a:rPr kumimoji="0" lang="pt-BR" sz="1000" b="1" i="0" u="none" strike="noStrike" cap="none" normalizeH="0" baseline="0" dirty="0" smtClean="0" bmk="_Toc418337904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-</a:t>
            </a:r>
            <a:r>
              <a:rPr kumimoji="0" lang="pt-BR" sz="1000" b="0" i="0" u="none" strike="noStrike" cap="none" normalizeH="0" baseline="0" dirty="0" smtClean="0" bmk="_Toc418337904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Gráfico Cobertura do programa de atenção ao hipertenso na UBS </a:t>
            </a:r>
            <a:r>
              <a:rPr kumimoji="0" lang="pt-BR" sz="1000" b="0" i="0" u="none" strike="noStrike" cap="none" normalizeH="0" baseline="0" dirty="0" err="1" smtClean="0" bmk="_Toc4183379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Dr</a:t>
            </a:r>
            <a:r>
              <a:rPr kumimoji="0" lang="pt-BR" sz="1000" b="0" i="0" u="none" strike="noStrike" cap="none" normalizeH="0" baseline="0" dirty="0" smtClean="0" bmk="_Toc4183379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 Raymundo Expedito da Cruz.Rio Grande/RS.2015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Gráfico 14"/>
          <p:cNvGraphicFramePr/>
          <p:nvPr/>
        </p:nvGraphicFramePr>
        <p:xfrm>
          <a:off x="2143108" y="2714620"/>
          <a:ext cx="4762500" cy="259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85720" y="0"/>
            <a:ext cx="8258204" cy="6615121"/>
          </a:xfrm>
        </p:spPr>
        <p:txBody>
          <a:bodyPr>
            <a:normAutofit/>
          </a:bodyPr>
          <a:lstStyle/>
          <a:p>
            <a:pPr marL="274320" lvl="0" indent="-274320" algn="just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altLang="es-VE" sz="2000" b="1" dirty="0" smtClean="0">
                <a:latin typeface="Arial" pitchFamily="34" charset="0"/>
                <a:cs typeface="Arial" pitchFamily="34" charset="0"/>
              </a:rPr>
              <a:t>Objetivo 1. Ampliar a cobertura a hipertensos e/ou diabéticos.</a:t>
            </a:r>
          </a:p>
          <a:p>
            <a:pPr marL="274320" indent="-274320" algn="just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pt-BR" altLang="es-VE" sz="2000" b="1" i="1" dirty="0" smtClean="0">
                <a:latin typeface="Arial" pitchFamily="34" charset="0"/>
                <a:cs typeface="Arial" pitchFamily="34" charset="0"/>
              </a:rPr>
              <a:t>Meta 1.2 </a:t>
            </a:r>
            <a:r>
              <a:rPr lang="pt-BR" altLang="es-VE" sz="2000" dirty="0" smtClean="0">
                <a:latin typeface="Arial" pitchFamily="34" charset="0"/>
                <a:cs typeface="Arial" pitchFamily="34" charset="0"/>
              </a:rPr>
              <a:t>Cadastrar </a:t>
            </a:r>
            <a:r>
              <a:rPr lang="pt-BR" altLang="es-VE" sz="2000" dirty="0" smtClean="0">
                <a:latin typeface="Arial" pitchFamily="34" charset="0"/>
                <a:cs typeface="Arial" pitchFamily="34" charset="0"/>
              </a:rPr>
              <a:t>70</a:t>
            </a:r>
            <a:r>
              <a:rPr lang="pt-BR" altLang="es-VE" sz="2000" dirty="0" smtClean="0">
                <a:latin typeface="Arial" pitchFamily="34" charset="0"/>
                <a:cs typeface="Arial" pitchFamily="34" charset="0"/>
              </a:rPr>
              <a:t>% dos </a:t>
            </a:r>
            <a:r>
              <a:rPr lang="pt-BR" altLang="es-VE" sz="2000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altLang="es-VE" sz="2000" dirty="0" smtClean="0">
                <a:latin typeface="Arial" pitchFamily="34" charset="0"/>
                <a:cs typeface="Arial" pitchFamily="34" charset="0"/>
              </a:rPr>
              <a:t>da área de abrangência no Programa de Atenção à Hipertensão Arterial e à Diabetes Mellitus da unidade de saúde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lvl="0" indent="-274320" algn="just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b="1" dirty="0" smtClean="0">
              <a:solidFill>
                <a:srgbClr val="C00000"/>
              </a:solidFill>
            </a:endParaRPr>
          </a:p>
          <a:p>
            <a:pPr lvl="0">
              <a:buNone/>
            </a:pP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571472" y="5572140"/>
            <a:ext cx="778674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b="1" dirty="0" smtClean="0"/>
              <a:t>Resultado:</a:t>
            </a:r>
          </a:p>
          <a:p>
            <a:r>
              <a:rPr lang="pt-BR" dirty="0" smtClean="0"/>
              <a:t>Mês 1- 18 (18.4 %)        Mês 2-54(55.1%)     Mês 3-  96(98 %)  </a:t>
            </a:r>
            <a:endParaRPr lang="pt-BR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857224" y="50006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Arial" pitchFamily="34" charset="0"/>
              </a:rPr>
              <a:t>Figura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0"/>
                <a:cs typeface="Arial" pitchFamily="34" charset="0"/>
              </a:rPr>
              <a:t>6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0"/>
                <a:cs typeface="Arial" pitchFamily="34" charset="0"/>
              </a:rPr>
              <a:t>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Arial" pitchFamily="34" charset="0"/>
              </a:rPr>
              <a:t>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-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Gráfico Cobertura do programa de atenção ao diabético na UBS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Dr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 Raymundo Expedito da Cruz.Rio Grande/RS.2015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2271712" y="2097881"/>
          <a:ext cx="4600575" cy="266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857916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Objetivo 2 </a:t>
            </a:r>
            <a:r>
              <a:rPr lang="pt-BR" sz="2400" dirty="0" smtClean="0"/>
              <a:t>Melhorar a qualidade da atenção aos hipertensos e diabéticos.</a:t>
            </a:r>
          </a:p>
          <a:p>
            <a:r>
              <a:rPr lang="pt-BR" sz="2400" b="1" dirty="0" smtClean="0"/>
              <a:t>Meta 2.1</a:t>
            </a:r>
            <a:r>
              <a:rPr lang="pt-BR" sz="2400" dirty="0" smtClean="0"/>
              <a:t> Realizar exame clínico apropriado em 100% dos hipertensos</a:t>
            </a:r>
            <a:r>
              <a:rPr lang="pt-BR" sz="2400" dirty="0" smtClean="0"/>
              <a:t>.</a:t>
            </a:r>
            <a:r>
              <a:rPr lang="pt-BR" sz="2400" b="1" dirty="0" smtClean="0"/>
              <a:t> </a:t>
            </a:r>
            <a:endParaRPr lang="pt-BR" sz="2400" b="1" dirty="0" smtClean="0"/>
          </a:p>
          <a:p>
            <a:r>
              <a:rPr lang="pt-BR" sz="2400" b="1" dirty="0" smtClean="0"/>
              <a:t>Meta </a:t>
            </a:r>
            <a:r>
              <a:rPr lang="pt-BR" sz="2400" b="1" dirty="0" smtClean="0"/>
              <a:t>2.2</a:t>
            </a:r>
            <a:r>
              <a:rPr lang="pt-BR" sz="2400" dirty="0" smtClean="0"/>
              <a:t> Realizar exame clínico apropriado em 100% dos diabéticos.</a:t>
            </a:r>
          </a:p>
          <a:p>
            <a:endParaRPr lang="pt-BR" sz="2400" dirty="0" smtClean="0"/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endParaRPr lang="pt-BR" sz="2800" b="1" dirty="0" smtClean="0">
              <a:solidFill>
                <a:schemeClr val="accent2"/>
              </a:solidFill>
            </a:endParaRPr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559559" y="4000504"/>
            <a:ext cx="8584441" cy="184665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realizamos  nos hipertensos  e diabéticos cadastrados exame clínico apropriado .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_Mês 1-58(100%)   Mês 2- 118(100%)   Mês  3- 194 (100%)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1- 18(100%)  Mês 2 - 54 (100%)  Mês 3- 96(100%)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857916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Meta 2.3</a:t>
            </a:r>
            <a:r>
              <a:rPr lang="pt-BR" sz="2400" dirty="0" smtClean="0"/>
              <a:t> </a:t>
            </a:r>
            <a:r>
              <a:rPr lang="pt-BR" sz="2400" dirty="0" smtClean="0"/>
              <a:t>Realizar exame dos pés em 100% das pessoas com diabetes a cada 03 meses (com palpação dos pulsos tibial posterior e pedioso e medida da sensibilidade).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endParaRPr lang="pt-BR" sz="2800" b="1" dirty="0" smtClean="0">
              <a:solidFill>
                <a:schemeClr val="accent2"/>
              </a:solidFill>
            </a:endParaRPr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559559" y="4000504"/>
            <a:ext cx="8584441" cy="1877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realizamos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exame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dos pés em 100% das pessoas com diabetes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com palpação dos pulsos tibial posterior e pedioso e medida da sensibilidade).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1- 18(100%)  Mês 2 - 54 (100%)  Mês 3- 96(100%)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pt-BR" sz="2400" b="1" dirty="0" smtClean="0"/>
              <a:t>Meta </a:t>
            </a:r>
            <a:r>
              <a:rPr lang="pt-BR" sz="2400" b="1" dirty="0" smtClean="0"/>
              <a:t>2.4 </a:t>
            </a:r>
            <a:r>
              <a:rPr lang="pt-BR" sz="2400" dirty="0" smtClean="0"/>
              <a:t>Garantir a 100% dos hipertensos a realização de exames complementares em dia de acordo com o protocolo.</a:t>
            </a:r>
          </a:p>
          <a:p>
            <a:pPr lvl="0" algn="just">
              <a:buNone/>
            </a:pPr>
            <a:r>
              <a:rPr lang="pt-BR" sz="2400" b="1" dirty="0" smtClean="0"/>
              <a:t>Meta </a:t>
            </a:r>
            <a:r>
              <a:rPr lang="pt-BR" sz="2400" b="1" dirty="0" smtClean="0"/>
              <a:t>2.5</a:t>
            </a:r>
            <a:r>
              <a:rPr lang="pt-BR" sz="2400" dirty="0" smtClean="0"/>
              <a:t> </a:t>
            </a:r>
            <a:r>
              <a:rPr lang="pt-BR" sz="2400" dirty="0" smtClean="0"/>
              <a:t>Garantir a 100% dos diabéticos a realização de exames complementares em dia de acordo com o protocolo.</a:t>
            </a:r>
          </a:p>
          <a:p>
            <a:pPr lvl="0" algn="just">
              <a:buNone/>
            </a:pPr>
            <a:endParaRPr lang="pt-BR" sz="2400" dirty="0" smtClean="0"/>
          </a:p>
          <a:p>
            <a:pPr lvl="0" algn="ctr">
              <a:buNone/>
            </a:pPr>
            <a:r>
              <a:rPr lang="pt-BR" sz="2400" dirty="0" smtClean="0"/>
              <a:t>	</a:t>
            </a:r>
            <a:endParaRPr lang="pt-BR" sz="2400" dirty="0"/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285721" y="3786190"/>
            <a:ext cx="8572559" cy="21544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tivemos a solicitação/realização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exames complementares em dia de acordo com o protocolo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nos hipertensos  e diabéticos cadastrados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_Mês 1- 58 (100%)   Mês 2- 118(100%)   Mês  3-194 (100%)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1- 18(100%)  Mês 2 - 54 (100%)  Mês 3- 96(100%)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sz="2400" b="1" dirty="0" smtClean="0"/>
              <a:t>Meta </a:t>
            </a:r>
            <a:r>
              <a:rPr lang="pt-BR" sz="2400" b="1" dirty="0" smtClean="0"/>
              <a:t>2.6 </a:t>
            </a:r>
            <a:r>
              <a:rPr lang="pt-BR" sz="2400" dirty="0" smtClean="0"/>
              <a:t>Priorizar a prescrição de medicamentos da farmácia popular para 100% dos hipertensos cadastrados na unidade de saúde.</a:t>
            </a:r>
          </a:p>
          <a:p>
            <a:pPr marL="0" indent="0" algn="just">
              <a:buNone/>
            </a:pPr>
            <a:r>
              <a:rPr lang="pt-BR" sz="2400" b="1" dirty="0" smtClean="0"/>
              <a:t>Meta </a:t>
            </a:r>
            <a:r>
              <a:rPr lang="pt-BR" sz="2400" b="1" dirty="0" smtClean="0"/>
              <a:t>2.7 </a:t>
            </a:r>
            <a:r>
              <a:rPr lang="pt-BR" sz="2400" dirty="0" smtClean="0"/>
              <a:t>Priorizar </a:t>
            </a:r>
            <a:r>
              <a:rPr lang="pt-BR" sz="2400" dirty="0" smtClean="0"/>
              <a:t>a prescrição de medicamentos da farmácia popular para 100% dos diabéticos cadastrados na unidade de saúde.</a:t>
            </a:r>
          </a:p>
          <a:p>
            <a:pPr>
              <a:buNone/>
            </a:pP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380960" y="4143380"/>
            <a:ext cx="8763040" cy="220384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priorizamos a prescrição de medicamentos da farmácia popular para todos os hipertensos  e diabéticos cadastrados.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_Mês 1- 58 (100%)   Mês 2- 118(100%)   Mês  3- 194 (100%)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1- 18(100%)  Mês 2 - 54 (100%)  Mês 3- 96(100%)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pt-BR" sz="2400" b="1" dirty="0" smtClean="0"/>
              <a:t>Meta </a:t>
            </a:r>
            <a:r>
              <a:rPr lang="pt-BR" sz="2400" b="1" dirty="0" smtClean="0"/>
              <a:t>2.8 </a:t>
            </a:r>
            <a:r>
              <a:rPr lang="pt-BR" sz="2400" dirty="0" smtClean="0"/>
              <a:t>Realizar avaliação da necessidade de atendimento odontológico em 100% dos hipertensos.</a:t>
            </a:r>
          </a:p>
          <a:p>
            <a:pPr lvl="0" algn="just">
              <a:buNone/>
            </a:pPr>
            <a:r>
              <a:rPr lang="pt-BR" sz="2400" dirty="0" smtClean="0"/>
              <a:t> </a:t>
            </a:r>
            <a:r>
              <a:rPr lang="pt-BR" sz="2400" b="1" dirty="0" smtClean="0"/>
              <a:t>Meta </a:t>
            </a:r>
            <a:r>
              <a:rPr lang="pt-BR" sz="2400" b="1" dirty="0" smtClean="0"/>
              <a:t>2.9</a:t>
            </a:r>
            <a:r>
              <a:rPr lang="pt-BR" sz="2400" dirty="0" smtClean="0"/>
              <a:t> </a:t>
            </a:r>
            <a:r>
              <a:rPr lang="pt-BR" sz="2400" dirty="0" smtClean="0"/>
              <a:t>Realizar avaliação da necessidade de atendimento odontológico em 100% dos diabéticos.</a:t>
            </a:r>
          </a:p>
          <a:p>
            <a:pPr algn="ctr">
              <a:buNone/>
            </a:pPr>
            <a:endParaRPr lang="pt-BR" sz="2800" dirty="0" smtClean="0"/>
          </a:p>
          <a:p>
            <a:pPr algn="ctr">
              <a:buNone/>
            </a:pPr>
            <a:r>
              <a:rPr lang="pt-BR" sz="2800" b="1" dirty="0" smtClean="0">
                <a:solidFill>
                  <a:schemeClr val="accent2"/>
                </a:solidFill>
              </a:rPr>
              <a:t>.</a:t>
            </a:r>
            <a:endParaRPr lang="pt-BR" sz="2800" b="1" dirty="0">
              <a:solidFill>
                <a:schemeClr val="accent2"/>
              </a:solidFill>
            </a:endParaRPr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380960" y="3429000"/>
            <a:ext cx="8334444" cy="21544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a avaliação da necessidade de atendimentos odontológicos em todos os hipertensos  e diabéticos cadastrados.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_Mês 1- 58 (100%)   Mês 2- 118(100%)   Mês  3- 194 (100%)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1- 18(100%)  Mês 2 - 54 (100%)  Mês 3- 96(100%)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charset="0"/>
                <a:cs typeface="Arial" pitchFamily="34" charset="0"/>
              </a:rPr>
              <a:t>Objetivo 3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charset="0"/>
                <a:cs typeface="Arial" pitchFamily="34" charset="0"/>
              </a:rPr>
              <a:t>Melhorar a adesão de hipertensos e/ou diabéticos ao programa</a:t>
            </a: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pt-BR" sz="2400" b="1" dirty="0" smtClean="0"/>
          </a:p>
          <a:p>
            <a:pPr lvl="0">
              <a:buNone/>
            </a:pPr>
            <a:r>
              <a:rPr lang="pt-BR" sz="2400" b="1" dirty="0" smtClean="0"/>
              <a:t>Meta 3.1 </a:t>
            </a:r>
            <a:r>
              <a:rPr lang="pt-BR" sz="2400" dirty="0" smtClean="0"/>
              <a:t>Buscar 100% dos hipertensos faltosos às consultas na unidade de saúde conforme a periodicidade recomendada.</a:t>
            </a:r>
          </a:p>
          <a:p>
            <a:pPr lvl="0">
              <a:buNone/>
            </a:pPr>
            <a:r>
              <a:rPr lang="pt-BR" sz="2400" b="1" dirty="0" smtClean="0"/>
              <a:t>Meta </a:t>
            </a:r>
            <a:r>
              <a:rPr lang="pt-BR" sz="2400" b="1" dirty="0" smtClean="0"/>
              <a:t>3.2</a:t>
            </a:r>
            <a:r>
              <a:rPr lang="pt-BR" sz="2400" b="1" dirty="0" smtClean="0"/>
              <a:t>  </a:t>
            </a:r>
            <a:r>
              <a:rPr lang="pt-BR" sz="2400" dirty="0" smtClean="0"/>
              <a:t>Buscar 100% dos diabéticos faltosos às consultas na unidade de saúde conforme a periodicidade recomendada.</a:t>
            </a:r>
          </a:p>
          <a:p>
            <a:pPr algn="ctr">
              <a:buNone/>
            </a:pPr>
            <a:r>
              <a:rPr lang="pt-BR" sz="2400" dirty="0" smtClean="0"/>
              <a:t>	</a:t>
            </a:r>
          </a:p>
          <a:p>
            <a:pPr lvl="0">
              <a:buNone/>
            </a:pPr>
            <a:endParaRPr lang="pt-BR" sz="2400" dirty="0" smtClean="0"/>
          </a:p>
          <a:p>
            <a:endParaRPr lang="pt-BR" sz="2400" dirty="0"/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476211" y="3429000"/>
            <a:ext cx="8310631" cy="32624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realizamos busca ativa de todos os hipertensos  e diabéticos cadastrados que faltaram às consultas previamente agendadas.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endParaRPr lang="pt-BR" b="1" dirty="0" smtClean="0"/>
          </a:p>
          <a:p>
            <a:r>
              <a:rPr lang="pt-BR" dirty="0" smtClean="0"/>
              <a:t>Mês </a:t>
            </a:r>
            <a:r>
              <a:rPr lang="pt-BR" dirty="0" smtClean="0"/>
              <a:t>1- </a:t>
            </a:r>
            <a:r>
              <a:rPr lang="pt-BR" dirty="0" smtClean="0"/>
              <a:t>1 faltoso/ Buscado 1(100 </a:t>
            </a:r>
            <a:r>
              <a:rPr lang="pt-BR" dirty="0" smtClean="0"/>
              <a:t>%)        </a:t>
            </a:r>
          </a:p>
          <a:p>
            <a:r>
              <a:rPr lang="pt-BR" dirty="0" smtClean="0"/>
              <a:t>Mês </a:t>
            </a:r>
            <a:r>
              <a:rPr lang="pt-BR" dirty="0" smtClean="0"/>
              <a:t>2-2 </a:t>
            </a:r>
            <a:r>
              <a:rPr lang="pt-BR" dirty="0" smtClean="0"/>
              <a:t>faltosos / Buscados </a:t>
            </a:r>
            <a:r>
              <a:rPr lang="pt-BR" dirty="0" smtClean="0"/>
              <a:t>2 (100%)    </a:t>
            </a:r>
            <a:endParaRPr lang="pt-BR" dirty="0" smtClean="0"/>
          </a:p>
          <a:p>
            <a:r>
              <a:rPr lang="pt-BR" dirty="0" smtClean="0"/>
              <a:t> Mês 3- </a:t>
            </a:r>
            <a:r>
              <a:rPr lang="pt-BR" dirty="0" smtClean="0"/>
              <a:t>2 </a:t>
            </a:r>
            <a:r>
              <a:rPr lang="pt-BR" dirty="0" smtClean="0"/>
              <a:t>faltosos/ Buscados </a:t>
            </a:r>
            <a:r>
              <a:rPr lang="pt-BR" dirty="0" smtClean="0"/>
              <a:t>2 (100 </a:t>
            </a:r>
            <a:r>
              <a:rPr lang="pt-BR" dirty="0" smtClean="0"/>
              <a:t>%) 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</a:t>
            </a:r>
          </a:p>
          <a:p>
            <a:r>
              <a:rPr lang="pt-BR" dirty="0" smtClean="0"/>
              <a:t>não tivemos usuários com DM faltosos às consultas</a:t>
            </a:r>
            <a:r>
              <a:rPr lang="pt-BR" dirty="0" smtClean="0"/>
              <a:t>.</a:t>
            </a:r>
            <a:endParaRPr lang="pt-BR" dirty="0" smtClean="0"/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58304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INTRODUÇÃO</a:t>
            </a:r>
            <a:b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214974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400" dirty="0" smtClean="0"/>
          </a:p>
          <a:p>
            <a:r>
              <a:rPr lang="pt-BR" b="1" dirty="0" smtClean="0"/>
              <a:t>Importância da ação programática: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s-ES" sz="3200" dirty="0" smtClean="0"/>
              <a:t>Fator primordial para proporcionar uma grande melhora dos indicadores de saúde e da qualidade de vida da população;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3200" dirty="0" smtClean="0"/>
              <a:t>Propiciar um controle mais efetivo das enfermidades;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597533"/>
          </a:xfrm>
        </p:spPr>
        <p:txBody>
          <a:bodyPr/>
          <a:lstStyle/>
          <a:p>
            <a:pPr algn="just">
              <a:buNone/>
            </a:pPr>
            <a:r>
              <a:rPr lang="pt-BR" sz="2400" b="1" dirty="0" smtClean="0"/>
              <a:t>Objetivo 4 </a:t>
            </a:r>
            <a:r>
              <a:rPr lang="pt-BR" sz="2400" dirty="0" smtClean="0"/>
              <a:t>Melhorar o registro das informações</a:t>
            </a:r>
            <a:r>
              <a:rPr lang="pt-BR" sz="2400" dirty="0" smtClean="0"/>
              <a:t>.</a:t>
            </a:r>
          </a:p>
          <a:p>
            <a:pPr algn="just">
              <a:buNone/>
            </a:pPr>
            <a:endParaRPr lang="pt-BR" sz="2400" dirty="0" smtClean="0"/>
          </a:p>
          <a:p>
            <a:pPr lvl="0" algn="just">
              <a:buNone/>
            </a:pPr>
            <a:r>
              <a:rPr lang="pt-BR" sz="2400" b="1" dirty="0" smtClean="0"/>
              <a:t>Meta 4.1 </a:t>
            </a:r>
            <a:r>
              <a:rPr lang="pt-BR" sz="2400" dirty="0" smtClean="0"/>
              <a:t>Manter ficha de acompanhamento de 100% dos hipertensos cadastrados na unidade de saúde.</a:t>
            </a:r>
          </a:p>
          <a:p>
            <a:pPr lvl="0" algn="just">
              <a:buNone/>
            </a:pPr>
            <a:r>
              <a:rPr lang="pt-BR" sz="2400" b="1" dirty="0" smtClean="0"/>
              <a:t>Meta </a:t>
            </a:r>
            <a:r>
              <a:rPr lang="pt-BR" sz="2400" b="1" dirty="0" smtClean="0"/>
              <a:t>4.2 </a:t>
            </a:r>
            <a:r>
              <a:rPr lang="pt-BR" sz="2400" b="1" dirty="0" smtClean="0"/>
              <a:t> </a:t>
            </a:r>
            <a:r>
              <a:rPr lang="pt-BR" sz="2400" dirty="0" smtClean="0"/>
              <a:t>Manter ficha de acompanhamento de 100% dos diabéticos cadastrados na unidade de saúde.</a:t>
            </a:r>
          </a:p>
          <a:p>
            <a:pPr algn="ctr">
              <a:buNone/>
            </a:pPr>
            <a:endParaRPr lang="pt-BR" sz="2800" dirty="0" smtClean="0"/>
          </a:p>
          <a:p>
            <a:pPr algn="ctr">
              <a:buNone/>
            </a:pPr>
            <a:r>
              <a:rPr lang="pt-BR" sz="2800" b="1" dirty="0" smtClean="0">
                <a:solidFill>
                  <a:schemeClr val="accent2"/>
                </a:solidFill>
              </a:rPr>
              <a:t>. </a:t>
            </a:r>
            <a:endParaRPr lang="pt-BR" sz="2800" b="1" dirty="0">
              <a:solidFill>
                <a:schemeClr val="accent2"/>
              </a:solidFill>
            </a:endParaRPr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0" y="3500438"/>
            <a:ext cx="8929654" cy="2440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mantivemos os registros adequados nas Fichas espelho e prontuário e demais instrumentos de registros adotados das consultas e acompanhamentos de todos os hipertensos  e diabéticos cadastrados.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_Mês 1- 58 (100%)   Mês 2- 118(100%)   Mês  3- 194 (100%)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1- 18(100%)  Mês 2 - 54 (100%)  Mês 3- 96(100%)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just">
              <a:buNone/>
            </a:pPr>
            <a:r>
              <a:rPr lang="pt-BR" sz="2400" b="1" dirty="0" smtClean="0"/>
              <a:t>Objetivo 5 </a:t>
            </a:r>
            <a:r>
              <a:rPr lang="pt-BR" sz="2400" dirty="0" smtClean="0"/>
              <a:t>Mapear o risco para doença cardiovascular das pessoas com hipertensão e/ou diabetes</a:t>
            </a:r>
            <a:r>
              <a:rPr lang="pt-BR" sz="2400" dirty="0" smtClean="0"/>
              <a:t>.</a:t>
            </a:r>
          </a:p>
          <a:p>
            <a:pPr algn="just">
              <a:buNone/>
            </a:pPr>
            <a:endParaRPr lang="pt-BR" sz="2400" dirty="0" smtClean="0"/>
          </a:p>
          <a:p>
            <a:pPr lvl="0" algn="just">
              <a:buNone/>
            </a:pPr>
            <a:r>
              <a:rPr lang="pt-BR" sz="2400" b="1" dirty="0" smtClean="0"/>
              <a:t>Meta 5.1 </a:t>
            </a:r>
            <a:r>
              <a:rPr lang="pt-BR" sz="2400" dirty="0" smtClean="0"/>
              <a:t>Realizar estratificação do risco cardiovascular em 100% dos hipertensos cadastrados na unidade de saúde.</a:t>
            </a:r>
          </a:p>
          <a:p>
            <a:pPr lvl="0" algn="just">
              <a:buNone/>
            </a:pPr>
            <a:r>
              <a:rPr lang="pt-BR" sz="2400" b="1" dirty="0" smtClean="0"/>
              <a:t> Meta </a:t>
            </a:r>
            <a:r>
              <a:rPr lang="pt-BR" sz="2400" b="1" dirty="0" smtClean="0"/>
              <a:t>5.2 </a:t>
            </a:r>
            <a:r>
              <a:rPr lang="pt-BR" sz="2400" dirty="0" smtClean="0"/>
              <a:t>Realizar </a:t>
            </a:r>
            <a:r>
              <a:rPr lang="pt-BR" sz="2400" dirty="0" smtClean="0"/>
              <a:t>estratificação do risco cardiovascular em 100% dos diabéticos cadastrados na unidade de saúde.</a:t>
            </a:r>
          </a:p>
          <a:p>
            <a:pPr algn="ctr">
              <a:buNone/>
            </a:pPr>
            <a:endParaRPr lang="pt-BR" sz="2400" b="1" dirty="0" smtClean="0">
              <a:solidFill>
                <a:schemeClr val="accent2"/>
              </a:solidFill>
            </a:endParaRPr>
          </a:p>
          <a:p>
            <a:pPr lvl="0" algn="just">
              <a:buNone/>
            </a:pPr>
            <a:endParaRPr lang="pt-BR" sz="2400" dirty="0" smtClean="0"/>
          </a:p>
          <a:p>
            <a:endParaRPr lang="pt-BR" dirty="0"/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285709" y="3714752"/>
            <a:ext cx="8858291" cy="21544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realizamos durante as consultas clínicas a todos os hipertensos  e diabéticos cadastrados a  avaliação do risco cardiovascular.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_Mês 1- 58(100%)   Mês 2- 118(100%)   Mês  3- 194 (100%)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1- 18(100%)  Mês 2 - 54 (100%)  Mês 3- 96(100%)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5454657"/>
          </a:xfrm>
        </p:spPr>
        <p:txBody>
          <a:bodyPr>
            <a:normAutofit fontScale="77500" lnSpcReduction="20000"/>
          </a:bodyPr>
          <a:lstStyle/>
          <a:p>
            <a:endParaRPr lang="pt-BR" b="1" dirty="0" smtClean="0">
              <a:cs typeface="Arial" pitchFamily="34" charset="0"/>
            </a:endParaRPr>
          </a:p>
          <a:p>
            <a:r>
              <a:rPr lang="pt-BR" b="1" dirty="0" smtClean="0"/>
              <a:t>Objetivo 6  </a:t>
            </a:r>
            <a:r>
              <a:rPr lang="pt-BR" dirty="0" smtClean="0"/>
              <a:t>Promover a saúde de pessoas com hipertensão e/ou diabetes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b="1" dirty="0" smtClean="0">
                <a:cs typeface="Arial" pitchFamily="34" charset="0"/>
              </a:rPr>
              <a:t>Meta </a:t>
            </a:r>
            <a:r>
              <a:rPr lang="pt-BR" b="1" dirty="0" smtClean="0">
                <a:cs typeface="Arial" pitchFamily="34" charset="0"/>
              </a:rPr>
              <a:t>6.1</a:t>
            </a:r>
            <a:r>
              <a:rPr lang="pt-BR" dirty="0" smtClean="0">
                <a:cs typeface="Arial" pitchFamily="34" charset="0"/>
              </a:rPr>
              <a:t> Garantir orientação nutricional sobre alimentação saudável a 100% dos hipertensos.</a:t>
            </a:r>
          </a:p>
          <a:p>
            <a:r>
              <a:rPr lang="pt-BR" b="1" dirty="0" smtClean="0">
                <a:cs typeface="Arial" pitchFamily="34" charset="0"/>
              </a:rPr>
              <a:t>Meta 6.2</a:t>
            </a:r>
            <a:r>
              <a:rPr lang="pt-BR" dirty="0" smtClean="0">
                <a:cs typeface="Arial" pitchFamily="34" charset="0"/>
              </a:rPr>
              <a:t> Garantir orientação nutricional sobre alimentação saudável a 100% dos diabéticos.</a:t>
            </a:r>
          </a:p>
          <a:p>
            <a:r>
              <a:rPr lang="pt-BR" b="1" dirty="0" smtClean="0">
                <a:cs typeface="Arial" pitchFamily="34" charset="0"/>
              </a:rPr>
              <a:t>Meta 6.3</a:t>
            </a:r>
            <a:r>
              <a:rPr lang="pt-BR" dirty="0" smtClean="0">
                <a:cs typeface="Arial" pitchFamily="34" charset="0"/>
              </a:rPr>
              <a:t> Garantir orientação em relação a prática regular de atividade física a 100% dos usuários hipertensos.</a:t>
            </a:r>
          </a:p>
          <a:p>
            <a:r>
              <a:rPr lang="pt-BR" b="1" dirty="0" smtClean="0">
                <a:cs typeface="Arial" pitchFamily="34" charset="0"/>
              </a:rPr>
              <a:t>Meta 6.4 </a:t>
            </a:r>
            <a:r>
              <a:rPr lang="pt-BR" dirty="0" smtClean="0">
                <a:cs typeface="Arial" pitchFamily="34" charset="0"/>
              </a:rPr>
              <a:t>Garantir orientação em relação a prática regular de atividade física a 100% dos usuários diabéticos.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428605"/>
            <a:ext cx="7500990" cy="3071834"/>
          </a:xfrm>
        </p:spPr>
        <p:txBody>
          <a:bodyPr>
            <a:normAutofit fontScale="92500" lnSpcReduction="10000"/>
          </a:bodyPr>
          <a:lstStyle/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6.5: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Garantir orientações sobre os riscos do tabagismo a 100% dos usuários hipertensos.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Meta 6.6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Garantir orientações sobre os riscos do tabagismo a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% dos usuários diabéticos.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Meta 6.7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Garantir orientações sobre higiene bucal a 100% dos usuários hipertensos.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Meta 6.8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Garantir orientações sobre higiene bucal a 100% dos usuários diabéticos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9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00100" y="3714752"/>
            <a:ext cx="7286676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Em todos os três meses da intervenção realizamos orientação sobre orientação nutricional sobre alimentação saudável, sobre a prática de  atividade física regular, sobre os riscos do tabagismo  e sobre higiene bucal   a todos os hipertensos  e diabéticos cadastrados a  avaliação do risco cardiovascular.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_Mês 1- 58 (100%)   Mês 2- 118(100%)   Mês 3-194 (100%)</a:t>
            </a: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1- 18(100%)  Mês 2 - 54 (100%)  Mês 3- 96(100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DISCUSSÃO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44719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600" b="1" dirty="0" smtClean="0">
                <a:solidFill>
                  <a:schemeClr val="tx1"/>
                </a:solidFill>
              </a:rPr>
              <a:t>Importância da intervenção:</a:t>
            </a:r>
          </a:p>
          <a:p>
            <a:pPr lvl="1" algn="just"/>
            <a:r>
              <a:rPr lang="pt-BR" sz="2600" b="1" dirty="0" smtClean="0">
                <a:solidFill>
                  <a:schemeClr val="tx1"/>
                </a:solidFill>
              </a:rPr>
              <a:t>Para a equipe:</a:t>
            </a:r>
          </a:p>
          <a:p>
            <a:pPr lvl="2" algn="just"/>
            <a:r>
              <a:rPr lang="pt-BR" sz="2600" dirty="0" smtClean="0">
                <a:solidFill>
                  <a:schemeClr val="tx1"/>
                </a:solidFill>
              </a:rPr>
              <a:t>Possibilitou uma maior capacitação da equipe;</a:t>
            </a:r>
          </a:p>
          <a:p>
            <a:pPr lvl="2" algn="just"/>
            <a:r>
              <a:rPr lang="pt-BR" sz="2600" dirty="0">
                <a:solidFill>
                  <a:schemeClr val="tx1"/>
                </a:solidFill>
              </a:rPr>
              <a:t>M</a:t>
            </a:r>
            <a:r>
              <a:rPr lang="pt-BR" sz="2600" dirty="0" smtClean="0">
                <a:solidFill>
                  <a:schemeClr val="tx1"/>
                </a:solidFill>
              </a:rPr>
              <a:t>aior integração dos profissionais da equipe;</a:t>
            </a:r>
          </a:p>
          <a:p>
            <a:pPr lvl="2" algn="just"/>
            <a:r>
              <a:rPr lang="pt-BR" sz="2600" dirty="0" smtClean="0">
                <a:solidFill>
                  <a:schemeClr val="tx1"/>
                </a:solidFill>
              </a:rPr>
              <a:t>Maior conhecimento da clientela adscrita;</a:t>
            </a:r>
          </a:p>
          <a:p>
            <a:pPr marL="971550" lvl="1" indent="-457200" algn="just"/>
            <a:endParaRPr lang="pt-BR" sz="2600" dirty="0" smtClean="0">
              <a:solidFill>
                <a:schemeClr val="tx1"/>
              </a:solidFill>
            </a:endParaRPr>
          </a:p>
          <a:p>
            <a:pPr marL="971550" lvl="1" indent="-457200" algn="just"/>
            <a:r>
              <a:rPr lang="pt-BR" sz="2600" b="1" dirty="0" smtClean="0">
                <a:solidFill>
                  <a:schemeClr val="tx1"/>
                </a:solidFill>
              </a:rPr>
              <a:t>Para o serviço:</a:t>
            </a:r>
          </a:p>
          <a:p>
            <a:pPr lvl="2" algn="just"/>
            <a:r>
              <a:rPr lang="pt-BR" sz="2600" dirty="0" smtClean="0">
                <a:solidFill>
                  <a:schemeClr val="tx1"/>
                </a:solidFill>
              </a:rPr>
              <a:t>Qualificação e padronização da atenção à saúde dos hipertensos e diabéticos;</a:t>
            </a:r>
          </a:p>
          <a:p>
            <a:pPr lvl="2" algn="just"/>
            <a:r>
              <a:rPr lang="pt-BR" sz="2600" dirty="0" smtClean="0">
                <a:solidFill>
                  <a:schemeClr val="tx1"/>
                </a:solidFill>
              </a:rPr>
              <a:t>Implantação de um registro específico;</a:t>
            </a:r>
          </a:p>
          <a:p>
            <a:pPr lvl="2" algn="just"/>
            <a:r>
              <a:rPr lang="pt-BR" sz="2600" dirty="0" smtClean="0">
                <a:solidFill>
                  <a:schemeClr val="tx1"/>
                </a:solidFill>
              </a:rPr>
              <a:t>Melhor organização dos processos de trabalho.</a:t>
            </a:r>
          </a:p>
          <a:p>
            <a:pPr lvl="2"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DISCUSSÃO</a:t>
            </a: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Importância da intervenção:</a:t>
            </a:r>
          </a:p>
          <a:p>
            <a:pPr lvl="1"/>
            <a:r>
              <a:rPr lang="pt-BR" sz="2400" b="1" dirty="0" smtClean="0">
                <a:solidFill>
                  <a:schemeClr val="tx1"/>
                </a:solidFill>
              </a:rPr>
              <a:t>Para a comunidade: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</a:rPr>
              <a:t>Promoveu um maior engajamento público;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</a:rPr>
              <a:t>Qualificação do atendimento;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</a:rPr>
              <a:t>Propiciou uma ampliação da cobertura;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</a:rPr>
              <a:t>Profissionais mais capacitados;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</a:rPr>
              <a:t>Propiciou um controle mais adequado da HAS e DM.</a:t>
            </a:r>
          </a:p>
          <a:p>
            <a:pPr lvl="1"/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DISCUSSÃO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A intervenção já se encontra completamente inserida na rotina do serviço.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Melhorias necessárias:</a:t>
            </a: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</a:rPr>
              <a:t>Aprimorar os registros;</a:t>
            </a:r>
          </a:p>
          <a:p>
            <a:pPr lvl="1" algn="just"/>
            <a:r>
              <a:rPr lang="pt-BR" sz="2400" dirty="0" smtClean="0"/>
              <a:t>Expandir o trabalho de intervenção para as demais ações programáticas</a:t>
            </a:r>
            <a:r>
              <a:rPr lang="pt-BR" sz="2400" dirty="0" smtClean="0">
                <a:solidFill>
                  <a:schemeClr val="tx1"/>
                </a:solidFill>
              </a:rPr>
              <a:t>;</a:t>
            </a: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</a:rPr>
              <a:t>Contratação de mais  ACS;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Reflexão crítica sobre o  processo pessoal de aprendizagem na implementação da intervenção.</a:t>
            </a:r>
            <a:r>
              <a:rPr lang="pt-BR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42844" y="1643050"/>
            <a:ext cx="8501154" cy="4714908"/>
          </a:xfrm>
        </p:spPr>
        <p:txBody>
          <a:bodyPr/>
          <a:lstStyle/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42910" y="16430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Aprendizados mais relevantes: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Conhecimento da carta de direito dos usuários de saúde;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Conhecimento sobre as ações programáticas;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Organização dos processos de trabalho;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Importância do trabalho em equipe;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REFERENCIAS</a:t>
            </a:r>
            <a:b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85720" y="1142984"/>
            <a:ext cx="8186798" cy="602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ANS-Agência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Nacional de Saúde Suplementar (Brasil).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Manual técnico de promoção da saúde e prevenção de riscos e doenças na saúde suplementar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/ Agência Nacional de Saúde Suplementar (Brasil). - 3. ed. rev. e atual. - Rio de Janeiro : ANS, 2009.244 p. Disponível em: &lt;</a:t>
            </a:r>
            <a:r>
              <a:rPr lang="pt-BR" sz="1200" u="sng" dirty="0" smtClean="0">
                <a:latin typeface="Arial" pitchFamily="34" charset="0"/>
                <a:cs typeface="Arial" pitchFamily="34" charset="0"/>
                <a:hlinkClick r:id="rId2"/>
              </a:rPr>
              <a:t>http://www.ans.gov.br/images/stories/Materiais_para_pesquisa/Materiais_por_assunto/ProdEditorialANS_Manual_Tecnico_de_Promocao_da_saude_no_setor_de_SS.pdf&gt;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 Acesso em 05/02/2015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BATISTELLA C.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Abordagens contemporâneas do conceito de saúde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. In: Fonseca AF,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Corbo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AD, organizadores. 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O território e o processo saúde-doença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. Rio de Janeiro: EPSJV,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Fiocruz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; 2007. p. 51-86. Disponível em </a:t>
            </a:r>
            <a:r>
              <a:rPr lang="pt-BR" sz="1200" u="sng" dirty="0" smtClean="0">
                <a:latin typeface="Arial" pitchFamily="34" charset="0"/>
                <a:cs typeface="Arial" pitchFamily="34" charset="0"/>
                <a:hlinkClick r:id="rId3"/>
              </a:rPr>
              <a:t>http://www.retsus.fiocruz.br/upload/documentos/territorio_e_o_processo_2_livro_1.pdf#</a:t>
            </a:r>
            <a:r>
              <a:rPr lang="pt-BR" sz="1200" u="sng" dirty="0" err="1" smtClean="0">
                <a:latin typeface="Arial" pitchFamily="34" charset="0"/>
                <a:cs typeface="Arial" pitchFamily="34" charset="0"/>
                <a:hlinkClick r:id="rId3"/>
              </a:rPr>
              <a:t>page</a:t>
            </a:r>
            <a:r>
              <a:rPr lang="pt-BR" sz="1200" u="sng" dirty="0" smtClean="0">
                <a:latin typeface="Arial" pitchFamily="34" charset="0"/>
                <a:cs typeface="Arial" pitchFamily="34" charset="0"/>
                <a:hlinkClick r:id="rId3"/>
              </a:rPr>
              <a:t>=51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Acesso em 11 de Fevereiro de 2016.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Estratégias para o cuidado da pessoa com doença crônica: Diabetes Mellitus.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Brasília: Ministério da Saúde, 2013. (Cadernos de Atenção Básica, n. 36)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_______. Ministério da Saúde. Secretaria de Atenção à Saúde. Departamento de Atenção Básica.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Estratégias para o cuidado da pessoa com doença crônica: Hipertensão Arterial Sistêmica.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Brasília: Ministério da Saúde, 2013. (Cadernos de Atenção Básica, n. 37)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__________. Ministério da Saúde.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Hipertensão Arterial Sistêmi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ca. Secretaria de Atenção à Saúde. Departamento de Atenção Básica. Brasília, 2006.58p.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_____. Ministério da Saúde. Grupo Hospitalar Conceição.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Manual de assistência domiciliar na atenção primária à saúde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; organizado por José Mauro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Ceratti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Lopes. Porto Alegre : Serviço de Saúde Comunitária do Grupo Hospitalar Conceição, 2003.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pt-BR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pt-BR" sz="6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OBRIGADo!</a:t>
            </a:r>
            <a:endParaRPr lang="pt-BR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Caracterização do município </a:t>
            </a: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pt-B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/>
              <a:t>O Município – Rio Grande</a:t>
            </a:r>
            <a:r>
              <a:rPr lang="pt-BR" dirty="0" smtClean="0"/>
              <a:t>/RS</a:t>
            </a:r>
            <a:endParaRPr lang="pt-BR" b="1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População</a:t>
            </a:r>
            <a:r>
              <a:rPr lang="pt-BR" dirty="0" smtClean="0"/>
              <a:t>: 207.036 habitantes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30 UBS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3 PRONTO SOCORRO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2 HOSPITAL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1CAPS</a:t>
            </a:r>
            <a:endParaRPr lang="pt-BR" dirty="0"/>
          </a:p>
        </p:txBody>
      </p:sp>
      <p:pic>
        <p:nvPicPr>
          <p:cNvPr id="4" name="Imagem 3" descr="C:\Users\Maria ysabel\Downloads\zoom_4b3b98f50baf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00372"/>
            <a:ext cx="4119558" cy="335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43438" y="6429396"/>
            <a:ext cx="4500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Figura 1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Fotografia de monumento da entrada da cidade de Rio Grande/RS.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da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</a:t>
            </a: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UBS </a:t>
            </a:r>
            <a:r>
              <a:rPr lang="pt-BR" b="1" dirty="0" err="1" smtClean="0"/>
              <a:t>Dr</a:t>
            </a:r>
            <a:r>
              <a:rPr lang="pt-BR" b="1" dirty="0" smtClean="0"/>
              <a:t> Raymundo Expedito da Cruz,  Rio Grande/ RS</a:t>
            </a:r>
            <a:endParaRPr lang="pt-BR" b="1" dirty="0" smtClean="0"/>
          </a:p>
          <a:p>
            <a:r>
              <a:rPr lang="pt-BR" b="1" dirty="0" smtClean="0"/>
              <a:t>Localização: </a:t>
            </a:r>
            <a:r>
              <a:rPr lang="pt-BR" dirty="0" smtClean="0"/>
              <a:t>Bairro Vila Maria</a:t>
            </a:r>
          </a:p>
          <a:p>
            <a:r>
              <a:rPr lang="pt-BR" b="1" dirty="0" smtClean="0"/>
              <a:t>População adscrita: </a:t>
            </a:r>
            <a:r>
              <a:rPr lang="pt-BR" dirty="0" smtClean="0"/>
              <a:t>2424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pessoas.</a:t>
            </a:r>
          </a:p>
          <a:p>
            <a:r>
              <a:rPr lang="pt-BR" b="1" u="sng" dirty="0" smtClean="0"/>
              <a:t>231</a:t>
            </a:r>
            <a:r>
              <a:rPr lang="pt-BR" dirty="0" smtClean="0"/>
              <a:t> hipertensos. </a:t>
            </a:r>
          </a:p>
          <a:p>
            <a:r>
              <a:rPr lang="pt-BR" b="1" u="sng" dirty="0" smtClean="0"/>
              <a:t>98</a:t>
            </a:r>
            <a:r>
              <a:rPr lang="pt-BR" dirty="0" smtClean="0"/>
              <a:t>diabéticos</a:t>
            </a:r>
          </a:p>
          <a:p>
            <a:endParaRPr lang="pt-BR" dirty="0" smtClean="0"/>
          </a:p>
        </p:txBody>
      </p:sp>
      <p:pic>
        <p:nvPicPr>
          <p:cNvPr id="4" name="Imagem 3" descr="C:\Users\Maria ysabel\Downloads\IMG_20160114_073316831_HD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786190"/>
            <a:ext cx="3257554" cy="229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72066" y="6143644"/>
            <a:ext cx="428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Figura 2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Fotografia da fachada da frente da UBS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Dr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Raymundo Expedito da Cruz em Rio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Grande-RS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da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t-BR" b="1" dirty="0" smtClean="0"/>
              <a:t>UBS </a:t>
            </a:r>
            <a:r>
              <a:rPr lang="pt-BR" b="1" dirty="0" err="1" smtClean="0"/>
              <a:t>Dr</a:t>
            </a:r>
            <a:r>
              <a:rPr lang="pt-BR" b="1" dirty="0" smtClean="0"/>
              <a:t> Raymundo Expedito da Cruz,  Rio Grande/ RS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b="1" dirty="0" smtClean="0"/>
              <a:t>A </a:t>
            </a:r>
            <a:r>
              <a:rPr lang="pt-BR" b="1" dirty="0" smtClean="0"/>
              <a:t>equipe de ESF é composta por: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1 M</a:t>
            </a:r>
            <a:r>
              <a:rPr lang="pt-BR" dirty="0" smtClean="0"/>
              <a:t>édico</a:t>
            </a:r>
            <a:endParaRPr lang="pt-B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smtClean="0"/>
              <a:t>1 E</a:t>
            </a:r>
            <a:r>
              <a:rPr lang="pt-BR" dirty="0" smtClean="0"/>
              <a:t>nfermeira</a:t>
            </a:r>
            <a:endParaRPr lang="pt-B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4 Agentes Comunitários </a:t>
            </a:r>
            <a:r>
              <a:rPr lang="pt-BR" dirty="0" smtClean="0"/>
              <a:t>de </a:t>
            </a:r>
            <a:r>
              <a:rPr lang="pt-BR" dirty="0" smtClean="0"/>
              <a:t>Saúde</a:t>
            </a:r>
            <a:endParaRPr lang="pt-B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1 </a:t>
            </a:r>
            <a:r>
              <a:rPr lang="pt-BR" dirty="0" smtClean="0"/>
              <a:t>T</a:t>
            </a:r>
            <a:r>
              <a:rPr lang="pt-BR" dirty="0" smtClean="0"/>
              <a:t>écnico </a:t>
            </a:r>
            <a:r>
              <a:rPr lang="pt-BR" dirty="0" smtClean="0"/>
              <a:t>de </a:t>
            </a:r>
            <a:r>
              <a:rPr lang="pt-BR" dirty="0" smtClean="0"/>
              <a:t>Enfermagem </a:t>
            </a:r>
            <a:endParaRPr lang="pt-B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1 Odontóloga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1 Auxiliar de Saúde Bucal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1 Auxiliar de Serviços Gerais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2 Agentes de Segurança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2  Recepcionistas</a:t>
            </a:r>
            <a:endParaRPr lang="pt-BR" dirty="0" smtClean="0"/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da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82919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4000" dirty="0" smtClean="0"/>
              <a:t>A unidade básica de saúde tem uma população com poucos recursos financeiros, possuem baixa escolaridade, uma qualidade de vida precária e apresentam inúmeros problemas de saúde.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4000" dirty="0" smtClean="0"/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4000" dirty="0" smtClean="0"/>
              <a:t> Não costumam permanecer por muito tempo na mesma residência. Com a instalação desta Unidade Básica de Saúde estamos conseguindo mudar a vida e a rotina desta comunidade através do atendimento prestado por nossa equipe de trabalho.</a:t>
            </a:r>
            <a:endParaRPr lang="es-ES" sz="4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OBJETIVOS</a:t>
            </a: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sz="2600" b="1" dirty="0" smtClean="0"/>
              <a:t>Objetivo Geral:</a:t>
            </a:r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sz="2800" dirty="0" smtClean="0"/>
              <a:t>Melhoria  da atenção aos usuários  com Hipertensão Arterial Sistêmica e/ou Diabetes </a:t>
            </a:r>
            <a:r>
              <a:rPr lang="pt-BR" sz="2800" dirty="0" err="1" smtClean="0"/>
              <a:t>Mellitus</a:t>
            </a:r>
            <a:r>
              <a:rPr lang="pt-BR" sz="2800" dirty="0" smtClean="0"/>
              <a:t> na UBS </a:t>
            </a:r>
            <a:r>
              <a:rPr lang="pt-BR" sz="2800" dirty="0" err="1" smtClean="0"/>
              <a:t>Dr</a:t>
            </a:r>
            <a:r>
              <a:rPr lang="pt-BR" sz="2800" dirty="0" smtClean="0"/>
              <a:t> Raymundo Expedito da Cruz,  Rio Grande/ RS</a:t>
            </a:r>
            <a:endParaRPr lang="es-ES" sz="2800" dirty="0" smtClean="0"/>
          </a:p>
          <a:p>
            <a:pPr>
              <a:buNone/>
            </a:pPr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pPr algn="just">
              <a:spcBef>
                <a:spcPts val="0"/>
              </a:spcBef>
              <a:buNone/>
            </a:pPr>
            <a:endParaRPr lang="pt-BR" sz="2800" dirty="0" smtClean="0"/>
          </a:p>
          <a:p>
            <a:pPr>
              <a:buFont typeface="Wingdings" pitchFamily="2" charset="2"/>
              <a:buChar char="Ø"/>
            </a:pPr>
            <a:r>
              <a:rPr lang="pt-BR" sz="2600" b="1" dirty="0" smtClean="0"/>
              <a:t>Objetivos Específicos</a:t>
            </a:r>
          </a:p>
          <a:p>
            <a:pPr algn="just"/>
            <a:r>
              <a:rPr lang="pt-BR" sz="2600" dirty="0" smtClean="0"/>
              <a:t>1. Ampliar a cobertura a hipertensos e/ou diabéticos;</a:t>
            </a:r>
            <a:endParaRPr lang="es-ES" sz="2600" dirty="0" smtClean="0"/>
          </a:p>
          <a:p>
            <a:pPr algn="just"/>
            <a:r>
              <a:rPr lang="pt-BR" sz="2600" dirty="0" smtClean="0"/>
              <a:t>2. Melhorar a qualidade da atenção a hipertensos e/ou diabéticos;</a:t>
            </a:r>
            <a:endParaRPr lang="es-ES" sz="2600" dirty="0" smtClean="0"/>
          </a:p>
          <a:p>
            <a:pPr algn="just"/>
            <a:r>
              <a:rPr lang="pt-BR" sz="2600" dirty="0" smtClean="0"/>
              <a:t> 3. Melhorar a adesão de hipertensos e/ou diabéticos ao programa;</a:t>
            </a:r>
            <a:endParaRPr lang="es-ES" sz="2600" dirty="0" smtClean="0"/>
          </a:p>
          <a:p>
            <a:pPr algn="just"/>
            <a:r>
              <a:rPr lang="pt-BR" sz="2600" dirty="0" smtClean="0"/>
              <a:t> 4. Melhorar o registro das informações;</a:t>
            </a:r>
            <a:endParaRPr lang="es-ES" sz="2600" dirty="0" smtClean="0"/>
          </a:p>
          <a:p>
            <a:pPr algn="just"/>
            <a:r>
              <a:rPr lang="pt-BR" sz="2600" dirty="0" smtClean="0"/>
              <a:t> 5. Mapear hipertensos e diabéticos de risco para doença cardiovascular;</a:t>
            </a:r>
          </a:p>
          <a:p>
            <a:pPr algn="just"/>
            <a:r>
              <a:rPr lang="pt-BR" sz="2600" dirty="0" smtClean="0"/>
              <a:t> 6. Promover a saúde de hipertensos e diabéticos.</a:t>
            </a:r>
          </a:p>
          <a:p>
            <a:pPr algn="just"/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Metodologia</a:t>
            </a:r>
            <a:b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85720" y="1529408"/>
            <a:ext cx="8501122" cy="51143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/>
              <a:t>Em </a:t>
            </a:r>
            <a:r>
              <a:rPr lang="pt-BR" b="1" dirty="0"/>
              <a:t>termos de organização e gestão do </a:t>
            </a:r>
            <a:r>
              <a:rPr lang="pt-BR" b="1" dirty="0" smtClean="0"/>
              <a:t>serviço:</a:t>
            </a:r>
          </a:p>
          <a:p>
            <a:pPr algn="just">
              <a:buNone/>
            </a:pPr>
            <a:r>
              <a:rPr lang="pt-BR" dirty="0" smtClean="0"/>
              <a:t>-</a:t>
            </a:r>
            <a:r>
              <a:rPr lang="pt-BR" dirty="0" smtClean="0"/>
              <a:t>	Definida a atribuição</a:t>
            </a:r>
            <a:r>
              <a:rPr lang="pt-BR" b="1" dirty="0" smtClean="0"/>
              <a:t> </a:t>
            </a:r>
            <a:r>
              <a:rPr lang="pt-BR" dirty="0" smtClean="0"/>
              <a:t>de cada membro da equipe na intervenção;</a:t>
            </a:r>
          </a:p>
          <a:p>
            <a:pPr algn="just">
              <a:buNone/>
            </a:pPr>
            <a:r>
              <a:rPr lang="pt-BR" dirty="0" smtClean="0"/>
              <a:t>- Capacitação </a:t>
            </a:r>
            <a:r>
              <a:rPr lang="pt-BR" dirty="0" smtClean="0"/>
              <a:t>dos profissionais de acordo com os protocolos adotados pela unidade de saúde; 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Engajamento público:</a:t>
            </a:r>
            <a:r>
              <a:rPr lang="pt-BR" sz="3400" dirty="0" smtClean="0"/>
              <a:t> </a:t>
            </a:r>
          </a:p>
          <a:p>
            <a:pPr lvl="1" algn="just">
              <a:buNone/>
            </a:pPr>
            <a:r>
              <a:rPr lang="pt-BR" sz="3400" dirty="0" smtClean="0"/>
              <a:t>-Encontros </a:t>
            </a:r>
            <a:r>
              <a:rPr lang="pt-BR" sz="3400" dirty="0" smtClean="0"/>
              <a:t>quinzenais com a comunidade</a:t>
            </a:r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-  </a:t>
            </a:r>
            <a:r>
              <a:rPr lang="pt-BR" dirty="0" smtClean="0"/>
              <a:t>Acolhimento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Metodologia</a:t>
            </a: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7158" y="1196752"/>
            <a:ext cx="8501122" cy="54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pt-BR" b="1" u="sng" dirty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Qualificação da prática clínica:</a:t>
            </a:r>
          </a:p>
          <a:p>
            <a:pPr lvl="1">
              <a:buFontTx/>
              <a:buChar char="-"/>
            </a:pPr>
            <a:r>
              <a:rPr lang="pt-BR" dirty="0" smtClean="0"/>
              <a:t>Capacitação da equipe</a:t>
            </a:r>
          </a:p>
          <a:p>
            <a:pPr lvl="1">
              <a:buFontTx/>
              <a:buChar char="-"/>
            </a:pPr>
            <a:r>
              <a:rPr lang="pt-BR" dirty="0" smtClean="0"/>
              <a:t>Protocolo do Ministério da Saúde</a:t>
            </a:r>
          </a:p>
          <a:p>
            <a:pPr lvl="1">
              <a:buFontTx/>
              <a:buChar char="-"/>
            </a:pPr>
            <a:r>
              <a:rPr lang="pt-BR" dirty="0" smtClean="0"/>
              <a:t>Busca ativa</a:t>
            </a:r>
          </a:p>
          <a:p>
            <a:pPr>
              <a:buNone/>
            </a:pP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Termos de monitoramento e avaliação:</a:t>
            </a:r>
          </a:p>
          <a:p>
            <a:pPr lvl="1"/>
            <a:r>
              <a:rPr lang="pt-BR" dirty="0" smtClean="0"/>
              <a:t>Ficha espelho</a:t>
            </a:r>
          </a:p>
          <a:p>
            <a:pPr lvl="1"/>
            <a:r>
              <a:rPr lang="pt-BR" dirty="0" smtClean="0"/>
              <a:t>Prontuário</a:t>
            </a:r>
          </a:p>
          <a:p>
            <a:pPr lvl="1"/>
            <a:r>
              <a:rPr lang="pt-BR" dirty="0" smtClean="0"/>
              <a:t>Planilha </a:t>
            </a:r>
            <a:r>
              <a:rPr lang="pt-BR" dirty="0" smtClean="0"/>
              <a:t>de Coleta de Dados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1743</Words>
  <Application>Microsoft Office PowerPoint</Application>
  <PresentationFormat>Apresentação na tela (4:3)</PresentationFormat>
  <Paragraphs>241</Paragraphs>
  <Slides>29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Universidade Aberta do SUS Universidade Federal de Pelotas Departamento de Medicina Social Curso de Especialização em Saúde da Família  Modalidade à Distância Turma 05</vt:lpstr>
      <vt:lpstr> INTRODUÇÃO </vt:lpstr>
      <vt:lpstr>  Caracterização do município  </vt:lpstr>
      <vt:lpstr> Caracterização da UBS </vt:lpstr>
      <vt:lpstr> Caracterização da UBS</vt:lpstr>
      <vt:lpstr> Caracterização da UBS</vt:lpstr>
      <vt:lpstr>OBJETIVOS</vt:lpstr>
      <vt:lpstr> Metodologia </vt:lpstr>
      <vt:lpstr>Metodologia</vt:lpstr>
      <vt:lpstr>Capacitação da Equipe</vt:lpstr>
      <vt:lpstr>Educação em Saúde</vt:lpstr>
      <vt:lpstr>Objetivos, Metas e Resultados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DISCUSSÃO</vt:lpstr>
      <vt:lpstr>DISCUSSÃO</vt:lpstr>
      <vt:lpstr>DISCUSSÃO</vt:lpstr>
      <vt:lpstr>Reflexão crítica sobre o  processo pessoal de aprendizagem na implementação da intervenção. </vt:lpstr>
      <vt:lpstr>REFERENCIAS 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ÉRI</dc:creator>
  <cp:lastModifiedBy>Stelita</cp:lastModifiedBy>
  <cp:revision>298</cp:revision>
  <dcterms:created xsi:type="dcterms:W3CDTF">2014-03-24T19:27:04Z</dcterms:created>
  <dcterms:modified xsi:type="dcterms:W3CDTF">2016-02-13T16:51:14Z</dcterms:modified>
</cp:coreProperties>
</file>